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6"/>
  </p:sldMasterIdLst>
  <p:notesMasterIdLst>
    <p:notesMasterId r:id="rId25"/>
  </p:notesMasterIdLst>
  <p:sldIdLst>
    <p:sldId id="312" r:id="rId17"/>
    <p:sldId id="257" r:id="rId18"/>
    <p:sldId id="313" r:id="rId19"/>
    <p:sldId id="259" r:id="rId20"/>
    <p:sldId id="314" r:id="rId21"/>
    <p:sldId id="260" r:id="rId22"/>
    <p:sldId id="261" r:id="rId23"/>
    <p:sldId id="31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.xml"/><Relationship Id="rId20" Type="http://schemas.openxmlformats.org/officeDocument/2006/relationships/slide" Target="slides/slide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8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7.xml"/><Relationship Id="rId28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Unable to assess</c:v>
                </c:pt>
                <c:pt idx="1">
                  <c:v>Did Not Meet</c:v>
                </c:pt>
                <c:pt idx="2">
                  <c:v>Succeed -</c:v>
                </c:pt>
                <c:pt idx="3">
                  <c:v>Succeed </c:v>
                </c:pt>
                <c:pt idx="4">
                  <c:v>Succeed +</c:v>
                </c:pt>
                <c:pt idx="5">
                  <c:v>Surpassed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2.4E-2</c:v>
                </c:pt>
                <c:pt idx="1">
                  <c:v>1E-3</c:v>
                </c:pt>
                <c:pt idx="2">
                  <c:v>3.3000000000000002E-2</c:v>
                </c:pt>
                <c:pt idx="3">
                  <c:v>0.69899999999999995</c:v>
                </c:pt>
                <c:pt idx="4">
                  <c:v>0.22700000000000001</c:v>
                </c:pt>
                <c:pt idx="5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F-4F75-A76C-3ECB9D7494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0799247"/>
        <c:axId val="1310788847"/>
      </c:barChart>
      <c:catAx>
        <c:axId val="131079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788847"/>
        <c:crosses val="autoZero"/>
        <c:auto val="1"/>
        <c:lblAlgn val="ctr"/>
        <c:lblOffset val="100"/>
        <c:noMultiLvlLbl val="0"/>
      </c:catAx>
      <c:valAx>
        <c:axId val="1310788847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799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737E-4606-45AA-8F50-FE02604911AE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ED135-FD3F-4C75-A48C-47C492F135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6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"/>
            <a:ext cx="12192000" cy="5505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071395"/>
            <a:ext cx="9144000" cy="1438567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85799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100" y="5638531"/>
            <a:ext cx="3139357" cy="116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4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5588B-4A66-4FF5-ACAC-857FCA246A1A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582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20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3608" y="4589463"/>
            <a:ext cx="1000384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359020"/>
            <a:ext cx="838200" cy="19221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526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4733"/>
            <a:ext cx="5181600" cy="47122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4733"/>
            <a:ext cx="5181600" cy="47122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1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49905"/>
            <a:ext cx="5157787" cy="4561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28284"/>
            <a:ext cx="5157787" cy="4261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49905"/>
            <a:ext cx="5183188" cy="4561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28284"/>
            <a:ext cx="5183188" cy="4261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8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3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35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3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5" y="6311900"/>
            <a:ext cx="1351806" cy="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2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56267"/>
            <a:ext cx="10515600" cy="4720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86025-F6FD-4ED5-B270-1412C0B46E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251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0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306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FD2E-4CB6-4DAC-9C03-5F2DEC7C7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Performance management in the public service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A0F92-287B-45F3-925C-7BC0A0778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438567"/>
          </a:xfrm>
        </p:spPr>
        <p:txBody>
          <a:bodyPr>
            <a:normAutofit/>
          </a:bodyPr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4101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C9114-7168-4C64-A3EB-13F01FCE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What are my rights?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5E17D-240D-408D-AFE0-DF33ED3C9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You have the right to: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given a copy of your performance management agreement (PMA) prior to your review;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assessed by someone who has observed or been aware of your performance for </a:t>
            </a:r>
            <a:r>
              <a:rPr lang="en-US" b="1" dirty="0"/>
              <a:t>at least half</a:t>
            </a:r>
            <a:r>
              <a:rPr lang="en-US" dirty="0"/>
              <a:t> of the period being evaluated;</a:t>
            </a:r>
          </a:p>
          <a:p>
            <a:endParaRPr lang="en-US" dirty="0"/>
          </a:p>
          <a:p>
            <a:r>
              <a:rPr lang="en-US" dirty="0"/>
              <a:t>make written comments that will be attached to the PMA; and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given an opportunity to sign the PMA.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681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759B-6C64-4579-A771-00170D45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What should I know?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B3249-F67B-4C17-9480-4F22418E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Performance management should be an ongoing dialogue throughout the year </a:t>
            </a:r>
          </a:p>
          <a:p>
            <a:endParaRPr lang="fr-CA" dirty="0"/>
          </a:p>
          <a:p>
            <a:r>
              <a:rPr lang="fr-CA" dirty="0"/>
              <a:t>A Succeed+ rating should lead to a talent management plan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 dirty="0"/>
              <a:t>A Succeed– rating can lead to an action plan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 dirty="0"/>
              <a:t>Management is using PMAs more frequently as tool in staffing processes</a:t>
            </a:r>
          </a:p>
          <a:p>
            <a:endParaRPr lang="fr-CA" dirty="0"/>
          </a:p>
          <a:p>
            <a:r>
              <a:rPr lang="fr-CA" dirty="0"/>
              <a:t>Your PMA should be based on SMART objectives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828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7017-0315-4522-9375-E41067C1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What are SMART objectives?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3E946-753E-42DD-81FB-A23F08659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SMART objective is:</a:t>
            </a:r>
          </a:p>
          <a:p>
            <a:pPr marL="457200" lvl="1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S</a:t>
            </a:r>
            <a:r>
              <a:rPr lang="en-US" dirty="0"/>
              <a:t>pecific - it describes a specific action, behaviour, outcome or achievement that is observable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M</a:t>
            </a:r>
            <a:r>
              <a:rPr lang="en-US" dirty="0"/>
              <a:t>easurable - it is quantifiable and has indicators associated with it so it can be measured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A</a:t>
            </a:r>
            <a:r>
              <a:rPr lang="en-US" dirty="0"/>
              <a:t>udience-specific - it is appropriate and relevant to your target audience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dirty="0"/>
              <a:t>ealistic - it is achievable with the available resources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T</a:t>
            </a:r>
            <a:r>
              <a:rPr lang="en-US" dirty="0"/>
              <a:t>ime-Bound - it states the time-frame within which the objective will be achieved</a:t>
            </a: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776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759B-6C64-4579-A771-00170D45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Typical</a:t>
            </a:r>
            <a:r>
              <a:rPr lang="fr-CA" dirty="0"/>
              <a:t> Performance Rating Distribution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34DE3CD-30CA-448F-B177-64E0767D3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118149"/>
              </p:ext>
            </p:extLst>
          </p:nvPr>
        </p:nvGraphicFramePr>
        <p:xfrm>
          <a:off x="838200" y="1455738"/>
          <a:ext cx="10515600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535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2111D-72A6-4AB7-9138-170DBDEC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Preparing for PMA discussions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5327A-ADC7-4F0C-A31E-3E310F4DE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Beginning of the year</a:t>
            </a:r>
          </a:p>
          <a:p>
            <a:pPr lvl="1"/>
            <a:r>
              <a:rPr lang="fr-CA" dirty="0"/>
              <a:t>Ask your supervisor for your SMART objectives</a:t>
            </a:r>
          </a:p>
          <a:p>
            <a:pPr lvl="1"/>
            <a:r>
              <a:rPr lang="fr-CA" dirty="0"/>
              <a:t>Ask questions and seek clarification if needed </a:t>
            </a:r>
          </a:p>
          <a:p>
            <a:pPr lvl="1"/>
            <a:r>
              <a:rPr lang="fr-CA" dirty="0"/>
              <a:t>Discuss your goals and</a:t>
            </a:r>
            <a:r>
              <a:rPr lang="en-CA" dirty="0"/>
              <a:t>/or</a:t>
            </a:r>
            <a:r>
              <a:rPr lang="fr-CA" dirty="0"/>
              <a:t> learning needs</a:t>
            </a:r>
          </a:p>
          <a:p>
            <a:endParaRPr lang="fr-CA" dirty="0"/>
          </a:p>
          <a:p>
            <a:r>
              <a:rPr lang="fr-CA" dirty="0"/>
              <a:t>Mid-year to year-end</a:t>
            </a:r>
          </a:p>
          <a:p>
            <a:pPr lvl="1"/>
            <a:r>
              <a:rPr lang="fr-CA" dirty="0"/>
              <a:t>Review your PMA </a:t>
            </a:r>
          </a:p>
          <a:p>
            <a:pPr lvl="1"/>
            <a:r>
              <a:rPr lang="fr-CA" dirty="0"/>
              <a:t>Reflect on whether you have met or are on the way to meeting your objectives</a:t>
            </a:r>
          </a:p>
          <a:p>
            <a:pPr lvl="1"/>
            <a:r>
              <a:rPr lang="fr-CA" dirty="0"/>
              <a:t>Prepare your questions and comments ahead of time</a:t>
            </a:r>
          </a:p>
          <a:p>
            <a:pPr lvl="1"/>
            <a:r>
              <a:rPr lang="fr-CA" dirty="0"/>
              <a:t>Discuss any issues/concerns about your PMA with your supervisor </a:t>
            </a:r>
          </a:p>
          <a:p>
            <a:pPr lvl="1"/>
            <a:r>
              <a:rPr lang="fr-CA" dirty="0"/>
              <a:t>Be open to feedback</a:t>
            </a:r>
          </a:p>
          <a:p>
            <a:pPr lvl="1"/>
            <a:r>
              <a:rPr lang="fr-CA" dirty="0"/>
              <a:t>Attach your comments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098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5B68A-1720-4639-8092-25964184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Best practices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9A7B9-F5F6-4829-B316-ADE35E230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an ongoing dialogue through the year</a:t>
            </a:r>
          </a:p>
          <a:p>
            <a:endParaRPr lang="en-US" dirty="0"/>
          </a:p>
          <a:p>
            <a:r>
              <a:rPr lang="en-US" dirty="0"/>
              <a:t>Ask questions and seek feedback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your “comment” box wisely</a:t>
            </a:r>
          </a:p>
          <a:p>
            <a:endParaRPr lang="en-US" dirty="0"/>
          </a:p>
          <a:p>
            <a:r>
              <a:rPr lang="en-US" dirty="0"/>
              <a:t>Keep records of your successes and challenges</a:t>
            </a:r>
          </a:p>
          <a:p>
            <a:endParaRPr lang="en-US" dirty="0"/>
          </a:p>
          <a:p>
            <a:r>
              <a:rPr lang="en-US" dirty="0"/>
              <a:t>Take ownership of your learning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165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38C51-8F93-4F0F-93E1-980289585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Calibri" panose="020F0502020204030204" pitchFamily="34" charset="0"/>
              </a:rPr>
              <a:t>PMAs: Fact or fiction 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26FE0-ED82-4C2F-88F8-E40D09F11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Once the year end assessment has been completed and “locked in” it cannot be changed: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false </a:t>
            </a:r>
            <a:endParaRPr lang="en-US" sz="2400" b="1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There is a cap on the number of “succeed +” and “surpassed” that can be given by a department: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false</a:t>
            </a:r>
            <a:endParaRPr lang="en-US" sz="2400" b="1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Multiple years of poor performance ratings could lead to demotion or termination: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true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Performance objectives cannot be changed during the year: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false</a:t>
            </a:r>
            <a:endParaRPr lang="en-US" sz="2400" b="1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By signing my PMA it implies that I agree with it: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false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Calibri" panose="020F0502020204030204" pitchFamily="34" charset="0"/>
              </a:rPr>
              <a:t>No one can view my PMA without my permission: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false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6808715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ACFO">
      <a:dk1>
        <a:srgbClr val="3F3F3F"/>
      </a:dk1>
      <a:lt1>
        <a:srgbClr val="FFFFFF"/>
      </a:lt1>
      <a:dk2>
        <a:srgbClr val="153061"/>
      </a:dk2>
      <a:lt2>
        <a:srgbClr val="E7E6E6"/>
      </a:lt2>
      <a:accent1>
        <a:srgbClr val="153061"/>
      </a:accent1>
      <a:accent2>
        <a:srgbClr val="CF913B"/>
      </a:accent2>
      <a:accent3>
        <a:srgbClr val="515151"/>
      </a:accent3>
      <a:accent4>
        <a:srgbClr val="FFC000"/>
      </a:accent4>
      <a:accent5>
        <a:srgbClr val="84A2D8"/>
      </a:accent5>
      <a:accent6>
        <a:srgbClr val="476D2D"/>
      </a:accent6>
      <a:hlink>
        <a:srgbClr val="153061"/>
      </a:hlink>
      <a:folHlink>
        <a:srgbClr val="CF913B"/>
      </a:folHlink>
    </a:clrScheme>
    <a:fontScheme name="ACFO">
      <a:majorFont>
        <a:latin typeface="Palatino Linotype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-Template.potx" id="{1C25DAE8-0F18-4291-9054-BA7E0CE93856}" vid="{CC25E8EA-1E78-4DD2-AF4D-4893BA7EDB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SessionPresentationSettingsData>
  <Settings>
    <answerbulletformat>Numeric</answerbulletformat>
    <pointstoclock>No</pointstoclock>
    <answernowautoinsert>No</answernowautoinsert>
    <answernowstyle>Explosion</answernowstyle>
    <answernowtext>Answer Now</answernowtext>
    <chartcolors>Use PowerPoint Color Scheme</chartcolors>
    <charttype>Vertical</charttype>
    <correctanswerindicator>Checkmark</correctanswerindicator>
    <countdownautoinsert>Yes</countdownautoinsert>
    <countdownseconds>10</countdownseconds>
    <countdownsound>TicToc.wav</countdownsound>
    <countdownstyle>Stopwatch</countdownstyle>
    <gridautoinsert>No</gridautoinsert>
    <gridfillstyle>Answered</gridfillstyle>
    <gridfillcolor>255,255,0</gridfillcolor>
    <chartmodel>3D</chartmodel>
    <simulatedvotecount>50</simulatedvotecount>
    <gridcolor>176,216,255</gridcolor>
    <gridalternatecolor>62,158,255</gridalternatecolor>
    <gridincorrectcolor/>
    <gridopacity>100%</gridopacity>
    <gridtextstyle>Keypad #</gridtextstyle>
    <inputsource>Response Devices</inputsource>
    <userpreferredinputsource/>
    <multipleresponsedivisor># of Responses</multipleresponsedivisor>
    <participantsleaderboard>5</participantsleaderboard>
    <percentagedecimalplaces>0</percentagedecimalplaces>
    <responsecounterautoinsert>Yes</responsecounterautoinsert>
    <responsecounterstyle>Circle</responsecounterstyle>
    <responsecountertextcolor>0,0,0</responsecountertextcolor>
    <responsecounterfillcolor>79,129,189</responsecounterfillcolor>
    <responsecounterbordercolor>56,93,138</responsecounterbordercolor>
    <responsecounterdisplayvalue># of Votes Received</responsecounterdisplayvalue>
    <insertobjectusingcolor>Blue</insertobjectusingcolor>
    <showresults>Yes</showresults>
    <teamcolors>User Defined</teamcolors>
    <teamidentificationtype>None</teamidentificationtype>
    <teamscoringtype>Voting pads only</teamscoringtype>
    <teamscoringdecimalplaces>0</teamscoringdecimalplaces>
    <teamidentificationitem/>
    <teamsleaderboard>5</teamsleaderboard>
    <teamname1/>
    <teamname2/>
    <teamname3/>
    <teamname4/>
    <teamname5/>
    <teamname6/>
    <teamname7/>
    <teamname8/>
    <teamname9/>
    <teamname10/>
    <showcontrolbar>Slides with EZ-VOTE Objects</showcontrolbar>
    <defaultcorrectpointvalue>100</defaultcorrectpointvalue>
    <defaultincorrectpointvalue>0</defaultincorrectpointvalue>
    <chartcolor1>187,224,227</chartcolor1>
    <chartcolor2>51,51,153</chartcolor2>
    <chartcolor3>0,153,153</chartcolor3>
    <chartcolor4>153,204,0</chartcolor4>
    <chartcolor5>128,128,128</chartcolor5>
    <chartcolor6>0,0,0</chartcolor6>
    <chartcolor7>0,102,204</chartcolor7>
    <chartcolor8>204,204,255</chartcolor8>
    <chartcolor9>255,0,0</chartcolor9>
    <chartcolor10>255,255,0</chartcolor10>
    <teamcolor1>187,224,227</teamcolor1>
    <teamcolor2>51,51,153</teamcolor2>
    <teamcolor3>0,153,153</teamcolor3>
    <teamcolor4>153,204,0</teamcolor4>
    <teamcolor5>128,128,128</teamcolor5>
    <teamcolor6>0,0,0</teamcolor6>
    <teamcolor7>0,102,204</teamcolor7>
    <teamcolor8>204,204,255</teamcolor8>
    <teamcolor9>255,0,0</teamcolor9>
    <teamcolor10>255,255,0</teamcolor10>
    <displayanswerimagesduringvote>Yes</displayanswerimagesduringvote>
    <displayanswerimageswithresponses>Yes</displayanswerimageswithresponses>
    <displayanswertextduringvote>Yes</displayanswertextduringvote>
    <displayanswertextwithresponses>Yes</displayanswertextwithresponses>
    <questionslideid/>
    <controlbarstate>Expanded</controlbarstate>
    <isgridcolorknowncolor>No</isgridcolorknowncolor>
    <gridcolorname>255,255,0</gridcolorname>
    <autorec/>
    <autorectimeintrvl/>
    <chartvotesview>Percentage</chartvotesview>
    <chartlabelscolor>0,0,0</chartlabelscolor>
    <ischartlabelcolorknowncolor/>
    <chartlabelcolorname/>
    <chartxaxislabeltype>Full Text</chartxaxislabeltype>
    <controlbarposition>Top Left</controlbarposition>
    <teamscoreordertype>Ordinal order</teamscoreordertype>
  </Settings>
</SessionPresentationSettingsData>
</file>

<file path=customXml/item10.xml><?xml version="1.0" encoding="utf-8"?>
<SessionGroupWeightData/>
</file>

<file path=customXml/item11.xml><?xml version="1.0" encoding="utf-8"?>
<SessionQuestionData>
  <AllQuestions/>
</SessionQuestionData>
</file>

<file path=customXml/item12.xml><?xml version="1.0" encoding="utf-8"?>
<SessionSlideSettingsData>
  <Settings/>
</SessionSlideSettingsData>
</file>

<file path=customXml/item13.xml><?xml version="1.0" encoding="utf-8"?>
<SessionParticipantData/>
</file>

<file path=customXml/item14.xml><?xml version="1.0" encoding="utf-8"?>
<CustomFieldInfoData/>
</file>

<file path=customXml/item15.xml><?xml version="1.0" encoding="utf-8"?>
<TeamNamesData>
  <TeamNames/>
</TeamNamesData>
</file>

<file path=customXml/item2.xml><?xml version="1.0" encoding="utf-8"?>
<SessionAnswerData>
  <AllAnswers/>
</SessionAnswerData>
</file>

<file path=customXml/item3.xml><?xml version="1.0" encoding="utf-8"?>
<TextingSlideData/>
</file>

<file path=customXml/item4.xml><?xml version="1.0" encoding="utf-8"?>
<SessionCloseEndedDescriptorsData/>
</file>

<file path=customXml/item5.xml><?xml version="1.0" encoding="utf-8"?>
<SessionSlideMasterData>
  <SlideMaster/>
</SessionSlideMasterData>
</file>

<file path=customXml/item6.xml><?xml version="1.0" encoding="utf-8"?>
<SessionResponseData/>
</file>

<file path=customXml/item7.xml><?xml version="1.0" encoding="utf-8"?>
<SessionResponseGridSettings>
  <AllResponseGridSettings/>
</SessionResponseGridSettings>
</file>

<file path=customXml/item8.xml><?xml version="1.0" encoding="utf-8"?>
<ParticipantInfoData/>
</file>

<file path=customXml/item9.xml><?xml version="1.0" encoding="utf-8"?>
<SessionSlideDescriptorData/>
</file>

<file path=customXml/itemProps1.xml><?xml version="1.0" encoding="utf-8"?>
<ds:datastoreItem xmlns:ds="http://schemas.openxmlformats.org/officeDocument/2006/customXml" ds:itemID="{0252E65B-697F-4EA1-881A-FF5D8D4448A8}">
  <ds:schemaRefs/>
</ds:datastoreItem>
</file>

<file path=customXml/itemProps10.xml><?xml version="1.0" encoding="utf-8"?>
<ds:datastoreItem xmlns:ds="http://schemas.openxmlformats.org/officeDocument/2006/customXml" ds:itemID="{7035E10B-F90C-4C0D-BB3D-1D1D26D0DFA6}">
  <ds:schemaRefs/>
</ds:datastoreItem>
</file>

<file path=customXml/itemProps11.xml><?xml version="1.0" encoding="utf-8"?>
<ds:datastoreItem xmlns:ds="http://schemas.openxmlformats.org/officeDocument/2006/customXml" ds:itemID="{74CD5F87-EFEC-4A32-BF5A-C6E968AF713F}">
  <ds:schemaRefs/>
</ds:datastoreItem>
</file>

<file path=customXml/itemProps12.xml><?xml version="1.0" encoding="utf-8"?>
<ds:datastoreItem xmlns:ds="http://schemas.openxmlformats.org/officeDocument/2006/customXml" ds:itemID="{52853A65-D058-492B-8860-9052F19FEBC4}">
  <ds:schemaRefs/>
</ds:datastoreItem>
</file>

<file path=customXml/itemProps13.xml><?xml version="1.0" encoding="utf-8"?>
<ds:datastoreItem xmlns:ds="http://schemas.openxmlformats.org/officeDocument/2006/customXml" ds:itemID="{2720960F-7B50-4B30-B24A-ABCF254F89A5}">
  <ds:schemaRefs/>
</ds:datastoreItem>
</file>

<file path=customXml/itemProps14.xml><?xml version="1.0" encoding="utf-8"?>
<ds:datastoreItem xmlns:ds="http://schemas.openxmlformats.org/officeDocument/2006/customXml" ds:itemID="{B14D9631-9493-45A5-8ACA-AC68C78A0F2E}">
  <ds:schemaRefs/>
</ds:datastoreItem>
</file>

<file path=customXml/itemProps15.xml><?xml version="1.0" encoding="utf-8"?>
<ds:datastoreItem xmlns:ds="http://schemas.openxmlformats.org/officeDocument/2006/customXml" ds:itemID="{83F4B7DF-BF79-499D-AD77-ABC7F8CD66F5}">
  <ds:schemaRefs/>
</ds:datastoreItem>
</file>

<file path=customXml/itemProps2.xml><?xml version="1.0" encoding="utf-8"?>
<ds:datastoreItem xmlns:ds="http://schemas.openxmlformats.org/officeDocument/2006/customXml" ds:itemID="{4AA40C51-1481-49B3-8BCF-ECA880521F10}">
  <ds:schemaRefs/>
</ds:datastoreItem>
</file>

<file path=customXml/itemProps3.xml><?xml version="1.0" encoding="utf-8"?>
<ds:datastoreItem xmlns:ds="http://schemas.openxmlformats.org/officeDocument/2006/customXml" ds:itemID="{53D72F4A-0A65-4DE4-97CD-63CD26FB8A85}">
  <ds:schemaRefs/>
</ds:datastoreItem>
</file>

<file path=customXml/itemProps4.xml><?xml version="1.0" encoding="utf-8"?>
<ds:datastoreItem xmlns:ds="http://schemas.openxmlformats.org/officeDocument/2006/customXml" ds:itemID="{B5257F45-A2A0-41A3-A0AD-12854468F729}">
  <ds:schemaRefs/>
</ds:datastoreItem>
</file>

<file path=customXml/itemProps5.xml><?xml version="1.0" encoding="utf-8"?>
<ds:datastoreItem xmlns:ds="http://schemas.openxmlformats.org/officeDocument/2006/customXml" ds:itemID="{E8CBC776-921F-46D1-AA59-5D7B8DD6D620}">
  <ds:schemaRefs/>
</ds:datastoreItem>
</file>

<file path=customXml/itemProps6.xml><?xml version="1.0" encoding="utf-8"?>
<ds:datastoreItem xmlns:ds="http://schemas.openxmlformats.org/officeDocument/2006/customXml" ds:itemID="{F2F74D5A-60B5-4A0F-963E-DACA7124DEAC}">
  <ds:schemaRefs/>
</ds:datastoreItem>
</file>

<file path=customXml/itemProps7.xml><?xml version="1.0" encoding="utf-8"?>
<ds:datastoreItem xmlns:ds="http://schemas.openxmlformats.org/officeDocument/2006/customXml" ds:itemID="{FF6FC7A6-E879-4F32-9D0E-8E643580FB29}">
  <ds:schemaRefs/>
</ds:datastoreItem>
</file>

<file path=customXml/itemProps8.xml><?xml version="1.0" encoding="utf-8"?>
<ds:datastoreItem xmlns:ds="http://schemas.openxmlformats.org/officeDocument/2006/customXml" ds:itemID="{F40D1396-44B6-403E-B890-0B32CD805CCB}">
  <ds:schemaRefs/>
</ds:datastoreItem>
</file>

<file path=customXml/itemProps9.xml><?xml version="1.0" encoding="utf-8"?>
<ds:datastoreItem xmlns:ds="http://schemas.openxmlformats.org/officeDocument/2006/customXml" ds:itemID="{3447CD6D-CC2A-49A4-B6E1-63D16F85025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2017-Template</Template>
  <TotalTime>2260</TotalTime>
  <Words>418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Palatino Linotype</vt:lpstr>
      <vt:lpstr>Symbol</vt:lpstr>
      <vt:lpstr>Theme4</vt:lpstr>
      <vt:lpstr>Performance management in the public service</vt:lpstr>
      <vt:lpstr>What are my rights? </vt:lpstr>
      <vt:lpstr>What should I know? </vt:lpstr>
      <vt:lpstr>What are SMART objectives? </vt:lpstr>
      <vt:lpstr>Typical Performance Rating Distribution</vt:lpstr>
      <vt:lpstr>Preparing for PMA discussions</vt:lpstr>
      <vt:lpstr>Best practices</vt:lpstr>
      <vt:lpstr>PMAs: Fact or fiction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Boughner</dc:creator>
  <cp:lastModifiedBy>Lauren Doty</cp:lastModifiedBy>
  <cp:revision>43</cp:revision>
  <dcterms:created xsi:type="dcterms:W3CDTF">2019-01-09T16:36:55Z</dcterms:created>
  <dcterms:modified xsi:type="dcterms:W3CDTF">2022-04-19T13:52:47Z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Version">
    <vt:lpwstr>2.0</vt:lpwstr>
  </property>
  <property fmtid="{D5CDD505-2E9C-101B-9397-08002B2CF9AE}" pid="3" name="IsExistingPresentation">
    <vt:lpwstr>Yes</vt:lpwstr>
  </property>
  <property fmtid="{D5CDD505-2E9C-101B-9397-08002B2CF9AE}" pid="4" name="SlidesCount">
    <vt:lpwstr>37</vt:lpwstr>
  </property>
  <property fmtid="{D5CDD505-2E9C-101B-9397-08002B2CF9AE}" pid="5" name="PresentationID">
    <vt:lpwstr>90bc0be733b04dab8b14bdba3e3965ed</vt:lpwstr>
  </property>
</Properties>
</file>